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2be2094b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2be2094b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2be2094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2be2094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2be2094b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2be2094b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2be2094b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2be2094b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2be2094b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2be2094b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2be2094b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2be2094b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2be2094b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2be2094b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2be2094b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2be2094b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1819" y="2027476"/>
            <a:ext cx="3182181" cy="311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457200" y="1903444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  <a:defRPr b="1" sz="30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57200" y="3220180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742951"/>
            <a:ext cx="2537578" cy="82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1" y="4793743"/>
            <a:ext cx="45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1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457200" y="57150"/>
            <a:ext cx="8305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  <a:defRPr b="1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3392782" y="1143001"/>
            <a:ext cx="5294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655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700"/>
              <a:buChar char="─"/>
              <a:defRPr sz="1700"/>
            </a:lvl2pPr>
            <a:lvl3pPr indent="-32385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1500"/>
            </a:lvl3pPr>
            <a:lvl4pPr indent="-3175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SzPts val="1500"/>
              <a:buChar char="•"/>
              <a:defRPr sz="1500"/>
            </a:lvl9pPr>
          </a:lstStyle>
          <a:p/>
        </p:txBody>
      </p:sp>
      <p:sp>
        <p:nvSpPr>
          <p:cNvPr id="66" name="Google Shape;66;p12"/>
          <p:cNvSpPr txBox="1"/>
          <p:nvPr>
            <p:ph idx="2" type="body"/>
          </p:nvPr>
        </p:nvSpPr>
        <p:spPr>
          <a:xfrm>
            <a:off x="443917" y="1143000"/>
            <a:ext cx="2673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" name="Google Shape;68;p12"/>
          <p:cNvCxnSpPr/>
          <p:nvPr/>
        </p:nvCxnSpPr>
        <p:spPr>
          <a:xfrm rot="5400000">
            <a:off x="1835404" y="2685895"/>
            <a:ext cx="2857500" cy="1500"/>
          </a:xfrm>
          <a:prstGeom prst="straightConnector1">
            <a:avLst/>
          </a:prstGeom>
          <a:noFill/>
          <a:ln cap="flat" cmpd="sng" w="1587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2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>
              <a:spcBef>
                <a:spcPts val="9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 rtl="0">
              <a:spcBef>
                <a:spcPts val="500"/>
              </a:spcBef>
              <a:spcAft>
                <a:spcPts val="0"/>
              </a:spcAft>
              <a:buSzPts val="1500"/>
              <a:buChar char="─"/>
              <a:defRPr/>
            </a:lvl2pPr>
            <a:lvl3pPr indent="-317500" lvl="2" marL="1371600" rtl="0">
              <a:spcBef>
                <a:spcPts val="500"/>
              </a:spcBef>
              <a:spcAft>
                <a:spcPts val="0"/>
              </a:spcAft>
              <a:buSzPts val="1400"/>
              <a:buChar char="▪"/>
              <a:defRPr/>
            </a:lvl3pPr>
            <a:lvl4pPr indent="-304800" lvl="3" marL="1828800" rtl="0">
              <a:spcBef>
                <a:spcPts val="500"/>
              </a:spcBef>
              <a:spcAft>
                <a:spcPts val="0"/>
              </a:spcAft>
              <a:buSzPts val="1200"/>
              <a:buChar char="o"/>
              <a:defRPr/>
            </a:lvl4pPr>
            <a:lvl5pPr indent="-304800" lvl="4" marL="22860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indent="-304800" lvl="5" marL="27432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6pPr>
            <a:lvl7pPr indent="-304800" lvl="6" marL="32004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7pPr>
            <a:lvl8pPr indent="-304800" lvl="7" marL="36576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8pPr>
            <a:lvl9pPr indent="-304800" lvl="8" marL="41148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2" showMasterSp="0">
  <p:cSld name="Title2">
    <p:bg>
      <p:bgPr>
        <a:solidFill>
          <a:srgbClr val="AB192D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3400" y="742951"/>
            <a:ext cx="2537579" cy="82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387" y="2020489"/>
            <a:ext cx="3195614" cy="31291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ctrTitle"/>
          </p:nvPr>
        </p:nvSpPr>
        <p:spPr>
          <a:xfrm>
            <a:off x="457200" y="1903444"/>
            <a:ext cx="6858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  <a:defRPr b="1" sz="3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57200" y="3220180"/>
            <a:ext cx="68580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Red" showMasterSp="0">
  <p:cSld name="BlankRed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9598" y="800125"/>
            <a:ext cx="3344804" cy="33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69106" y="1085850"/>
            <a:ext cx="68580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Verdana"/>
              <a:buNone/>
              <a:defRPr b="1" sz="3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69106" y="2343150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469106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sz="1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greyWatermark-20.png" id="30" name="Google Shape;3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1819" y="2027476"/>
            <a:ext cx="3182181" cy="311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/>
            </a:lvl2pPr>
            <a:lvl3pPr indent="-3175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▪"/>
              <a:defRPr/>
            </a:lvl3pPr>
            <a:lvl4pPr indent="-3175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o"/>
              <a:defRPr/>
            </a:lvl4pPr>
            <a:lvl5pPr indent="-3175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7620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Char char="─"/>
              <a:defRPr sz="1500"/>
            </a:lvl2pPr>
            <a:lvl3pPr indent="-3175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4pPr>
            <a:lvl5pPr indent="-3048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48200" y="1257300"/>
            <a:ext cx="36576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Char char="─"/>
              <a:defRPr sz="1500"/>
            </a:lvl2pPr>
            <a:lvl3pPr indent="-3175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▪"/>
              <a:defRPr sz="1400"/>
            </a:lvl3pPr>
            <a:lvl4pPr indent="-3048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o"/>
              <a:defRPr sz="1200"/>
            </a:lvl4pPr>
            <a:lvl5pPr indent="-3048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8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Caption">
  <p:cSld name="Photo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9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9"/>
          <p:cNvSpPr/>
          <p:nvPr>
            <p:ph idx="2" type="pic"/>
          </p:nvPr>
        </p:nvSpPr>
        <p:spPr>
          <a:xfrm>
            <a:off x="457200" y="1143000"/>
            <a:ext cx="5867400" cy="34860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6553200" y="1143000"/>
            <a:ext cx="2133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Font typeface="Verdana"/>
              <a:buNone/>
              <a:defRPr sz="1500"/>
            </a:lvl1pPr>
            <a:lvl2pPr indent="-3175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 sz="1400"/>
            </a:lvl2pPr>
            <a:lvl3pPr indent="-3048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29845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o"/>
              <a:defRPr sz="1100"/>
            </a:lvl4pPr>
            <a:lvl5pPr indent="-29845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762000" y="1122552"/>
            <a:ext cx="3657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762000" y="1662300"/>
            <a:ext cx="3657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175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 sz="1400"/>
            </a:lvl2pPr>
            <a:lvl3pPr indent="-3048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29845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o"/>
              <a:defRPr sz="1100"/>
            </a:lvl4pPr>
            <a:lvl5pPr indent="-29845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6" name="Google Shape;56;p10"/>
          <p:cNvSpPr txBox="1"/>
          <p:nvPr>
            <p:ph idx="3" type="body"/>
          </p:nvPr>
        </p:nvSpPr>
        <p:spPr>
          <a:xfrm>
            <a:off x="4648200" y="1122552"/>
            <a:ext cx="36576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b="1" sz="15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10"/>
          <p:cNvSpPr txBox="1"/>
          <p:nvPr>
            <p:ph idx="4" type="body"/>
          </p:nvPr>
        </p:nvSpPr>
        <p:spPr>
          <a:xfrm>
            <a:off x="4648200" y="1662300"/>
            <a:ext cx="3657600" cy="29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17500" lvl="1" marL="9144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400"/>
              <a:buChar char="─"/>
              <a:defRPr sz="1400"/>
            </a:lvl2pPr>
            <a:lvl3pPr indent="-304800" lvl="2" marL="13716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3pPr>
            <a:lvl4pPr indent="-298450" lvl="3" marL="18288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o"/>
              <a:defRPr sz="1100"/>
            </a:lvl4pPr>
            <a:lvl5pPr indent="-298450" lvl="4" marL="22860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  <a:defRPr b="1" i="0" sz="24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Verdana"/>
              <a:buChar char="─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04800" lvl="4" marL="2286000" marR="0" rtl="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" y="4790748"/>
            <a:ext cx="4572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457200" y="926225"/>
            <a:ext cx="8686800" cy="3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5486400" y="4800600"/>
            <a:ext cx="3352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 sz="1100"/>
          </a:p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57200" y="4800600"/>
            <a:ext cx="5105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nime.com/blog/a-friendly-introduction-to-deep-neural-networks" TargetMode="External"/><Relationship Id="rId4" Type="http://schemas.openxmlformats.org/officeDocument/2006/relationships/hyperlink" Target="https://www.researchgate.net/publication/325142728_Spatial_Uncertainty_Sampling_for_End-to-End_Control" TargetMode="External"/><Relationship Id="rId5" Type="http://schemas.openxmlformats.org/officeDocument/2006/relationships/hyperlink" Target="https://towardsdatascience.com/a-visual-explanation-of-gradient-descent-methods-momentum-adagrad-rmsprop-adam-f898b102325c" TargetMode="External"/><Relationship Id="rId6" Type="http://schemas.openxmlformats.org/officeDocument/2006/relationships/hyperlink" Target="https://medium.com/@anoorasfatima/10-most-common-maths-operation-with-pytorchs-tensor-70a491d8cafd" TargetMode="External"/><Relationship Id="rId7" Type="http://schemas.openxmlformats.org/officeDocument/2006/relationships/hyperlink" Target="https://pytorch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457200" y="1913300"/>
            <a:ext cx="8130300" cy="951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An Introduction to</a:t>
            </a:r>
            <a:r>
              <a:rPr b="0" lang="en"/>
              <a:t> PyTorch </a:t>
            </a:r>
            <a:endParaRPr b="0"/>
          </a:p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457200" y="3220175"/>
            <a:ext cx="7535700" cy="742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UPE Lunch &amp; Learn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Presented by N’yoma Diamond</a:t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550" y="1578025"/>
            <a:ext cx="668150" cy="80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Crash Course</a:t>
            </a:r>
            <a:endParaRPr/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457200" y="1149300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Networks</a:t>
            </a:r>
            <a:endParaRPr sz="3200"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388" y="1749300"/>
            <a:ext cx="4106081" cy="30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Crash Course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26" y="1520125"/>
            <a:ext cx="3302800" cy="17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type="title"/>
          </p:nvPr>
        </p:nvSpPr>
        <p:spPr>
          <a:xfrm>
            <a:off x="457200" y="1149300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Neurons</a:t>
            </a:r>
            <a:endParaRPr sz="3200"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076" y="3387500"/>
            <a:ext cx="2231850" cy="13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675" y="1873300"/>
            <a:ext cx="3637376" cy="11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Crash Course</a:t>
            </a:r>
            <a:endParaRPr/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457200" y="1149300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Activation Functions</a:t>
            </a:r>
            <a:endParaRPr sz="3200"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50" y="1822925"/>
            <a:ext cx="7767102" cy="293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Crash Course</a:t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457200" y="1149300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Optimization (Training)</a:t>
            </a:r>
            <a:endParaRPr sz="32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88" y="1729600"/>
            <a:ext cx="4106081" cy="308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019" y="1847550"/>
            <a:ext cx="4404432" cy="293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Networks: A Crash Course</a:t>
            </a:r>
            <a:endParaRPr/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457200" y="1149300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Optimization (Training)</a:t>
            </a:r>
            <a:endParaRPr sz="3200"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100" y="1847575"/>
            <a:ext cx="3601789" cy="30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79000" y="263525"/>
            <a:ext cx="83079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: What is it?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2275"/>
            <a:ext cx="2062349" cy="5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824" y="1171425"/>
            <a:ext cx="2200326" cy="22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575" y="1171425"/>
            <a:ext cx="2200326" cy="220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0450" y="2918738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79000" y="263525"/>
            <a:ext cx="83079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: What is it?</a:t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82275"/>
            <a:ext cx="2062349" cy="5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525" y="1705000"/>
            <a:ext cx="4300954" cy="30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457200" y="1149300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Tensors</a:t>
            </a:r>
            <a:endParaRPr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57200" y="263525"/>
            <a:ext cx="8229600" cy="600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57200" y="1143000"/>
            <a:ext cx="8229600" cy="348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https://www.knime.com/blog/a-friendly-introduction-to-deep-neural-networks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https://www.researchgate.net/publication/325142728_Spatial_Uncertainty_Sampling_for_End-to-End_Control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https://towardsdatascience.com/a-visual-explanation-of-gradient-descent-methods-momentum-adagrad-rmsprop-adam-f898b102325c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https://medium.com/@anoorasfatima/10-most-common-maths-operation-with-pytorchs-tensor-70a491d8cafd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https://pytorch.org/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